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73" r:id="rId2"/>
    <p:sldId id="574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661" r:id="rId16"/>
    <p:sldId id="587" r:id="rId17"/>
    <p:sldId id="588" r:id="rId18"/>
    <p:sldId id="589" r:id="rId19"/>
    <p:sldId id="590" r:id="rId20"/>
    <p:sldId id="591" r:id="rId21"/>
    <p:sldId id="592" r:id="rId22"/>
    <p:sldId id="593" r:id="rId23"/>
    <p:sldId id="33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70" autoAdjust="0"/>
  </p:normalViewPr>
  <p:slideViewPr>
    <p:cSldViewPr>
      <p:cViewPr varScale="1">
        <p:scale>
          <a:sx n="70" d="100"/>
          <a:sy n="70" d="100"/>
        </p:scale>
        <p:origin x="18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AEBB-6BC6-43E2-85A4-1132478140D0}" type="datetimeFigureOut">
              <a:rPr lang="cs-CZ" smtClean="0"/>
              <a:t>23.03.2017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875F5-D72A-4AA0-AC42-D13A4686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4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5796136" cy="54868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E003-B111-4748-916D-C7C08DD8DE03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253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FDBC-DA1F-4E7D-91EA-F09125773F33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3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5856-A2B3-44B4-BCF4-7B021F10FBCF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2196" y="4763"/>
            <a:ext cx="5989964" cy="5439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3717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AB72-49F9-4933-8658-9F890418C635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3448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71FF-F15E-4562-876E-4F89CF21A5DA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 userDrawn="1"/>
        </p:nvSpPr>
        <p:spPr>
          <a:xfrm>
            <a:off x="22196" y="4763"/>
            <a:ext cx="5989964" cy="543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558051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BE98-EB12-474F-91DC-F516D8AEF21F}" type="datetime1">
              <a:rPr lang="cs-CZ" smtClean="0"/>
              <a:t>23.03.2017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5904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8A77-4ACC-4A78-B7AC-E671D46F1B9E}" type="datetime1">
              <a:rPr lang="cs-CZ" smtClean="0"/>
              <a:t>23.03.2017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7302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8B64-26CB-4338-AFC0-8F07B9198058}" type="datetime1">
              <a:rPr lang="cs-CZ" smtClean="0"/>
              <a:t>23.03.2017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3802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419D-A6A6-401B-A635-4B6EF16F9617}" type="datetime1">
              <a:rPr lang="cs-CZ" smtClean="0"/>
              <a:t>23.03.2017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2196" y="4763"/>
            <a:ext cx="5989964" cy="5439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831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EEFD-42A4-43A7-BA8B-40FA670AE2A8}" type="datetime1">
              <a:rPr lang="cs-CZ" smtClean="0"/>
              <a:t>23.03.2017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2196" y="4763"/>
            <a:ext cx="5989964" cy="54391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372341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DA52-92B3-462D-87BD-6C47033EB73A}" type="datetime1">
              <a:rPr lang="cs-CZ" smtClean="0"/>
              <a:t>23.03.2017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22196" y="4763"/>
            <a:ext cx="5989964" cy="543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817644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2" y="6527800"/>
            <a:ext cx="9142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7"/>
            <a:ext cx="607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2196" y="4763"/>
            <a:ext cx="5989964" cy="543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94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336"/>
            <a:ext cx="1951280" cy="51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7504" y="6602384"/>
            <a:ext cx="2133600" cy="255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4F2EB87-62EC-4A74-858F-5844734F46D7}" type="datetime1">
              <a:rPr lang="cs-CZ" smtClean="0"/>
              <a:t>23.03.2017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59224" y="6597352"/>
            <a:ext cx="2895600" cy="255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/>
              <a:t>Seminář pro projektanty 2013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75216" y="6602384"/>
            <a:ext cx="2133600" cy="255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C15E83-9229-4375-B70E-E3C233C7F5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3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1928E4-7AE1-49EF-95B2-2952D49CE20C}" type="datetime1">
              <a:rPr lang="cs-CZ" sz="900" i="0" smtClean="0"/>
              <a:t>23.03.2017</a:t>
            </a:fld>
            <a:endParaRPr lang="cs-CZ" sz="900" i="0" dirty="0"/>
          </a:p>
        </p:txBody>
      </p:sp>
      <p:sp>
        <p:nvSpPr>
          <p:cNvPr id="93187" name="Zástupný symbol pro číslo snímku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75C1C7A-182E-4C4D-91F4-8E9B3C08E2A1}" type="slidenum">
              <a:rPr lang="cs-CZ" sz="900" i="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cs-CZ" sz="900" i="0">
              <a:solidFill>
                <a:schemeClr val="bg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76362" y="4658360"/>
            <a:ext cx="63912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cs-CZ" sz="4000" b="1" i="0" dirty="0">
                <a:solidFill>
                  <a:srgbClr val="002060"/>
                </a:solidFill>
                <a:latin typeface="+mn-lt"/>
                <a:cs typeface="+mn-cs"/>
              </a:rPr>
              <a:t>Výsledky dlouhodobých měření, přístup k rozvodům pro cirkulační systémy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975216" y="6602384"/>
            <a:ext cx="2133600" cy="255616"/>
          </a:xfrm>
        </p:spPr>
        <p:txBody>
          <a:bodyPr/>
          <a:lstStyle/>
          <a:p>
            <a:pPr algn="r"/>
            <a:fld id="{5EE6FC79-1A1C-4CF9-9CEC-97FD10DB20FA}" type="slidenum">
              <a:rPr lang="cs-CZ"/>
              <a:pPr algn="r"/>
              <a:t>1</a:t>
            </a:fld>
            <a:endParaRPr lang="cs-CZ" dirty="0"/>
          </a:p>
        </p:txBody>
      </p:sp>
      <p:pic>
        <p:nvPicPr>
          <p:cNvPr id="8" name="Picture 6" descr="titul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2"/>
          <a:stretch>
            <a:fillRect/>
          </a:stretch>
        </p:blipFill>
        <p:spPr bwMode="auto">
          <a:xfrm>
            <a:off x="0" y="-27384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2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AD3-9D02-4968-BA91-C1001197001E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10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036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Rozvody vzduchu – provedení: </a:t>
            </a:r>
            <a:endParaRPr lang="cs-CZ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83" y="3083476"/>
            <a:ext cx="2466018" cy="189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3" y="4122936"/>
            <a:ext cx="2006919" cy="240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3" y="1481855"/>
            <a:ext cx="2028269" cy="24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2457"/>
            <a:ext cx="2158613" cy="25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2692" y="9087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/>
              <a:t>Horní a dolní přívod vzduchu C2</a:t>
            </a:r>
            <a:endParaRPr lang="cs-CZ" sz="2000" dirty="0"/>
          </a:p>
        </p:txBody>
      </p:sp>
      <p:sp>
        <p:nvSpPr>
          <p:cNvPr id="18" name="Obdélník 17"/>
          <p:cNvSpPr/>
          <p:nvPr/>
        </p:nvSpPr>
        <p:spPr>
          <a:xfrm>
            <a:off x="5796136" y="692696"/>
            <a:ext cx="3239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Dolní a horní odsávání C1</a:t>
            </a:r>
            <a:endParaRPr lang="cs-CZ" sz="20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06912"/>
            <a:ext cx="2158613" cy="24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94" y="4839262"/>
            <a:ext cx="3265628" cy="17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4" y="1481856"/>
            <a:ext cx="3134758" cy="174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99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309D-ECDE-415C-9627-C94757245237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11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Měření teplot a kvality vzduchu v interiéru – rozmístění čidel</a:t>
            </a:r>
            <a:endParaRPr lang="cs-CZ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4291"/>
            <a:ext cx="3873697" cy="205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4291"/>
            <a:ext cx="3859012" cy="203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1039"/>
            <a:ext cx="7812360" cy="352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0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77F-DAC4-4FF1-A315-BDE3333603AB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12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23394" y="54867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Kvalita vzduchu – parametry CO</a:t>
            </a:r>
            <a:r>
              <a:rPr lang="cs-CZ" sz="2400" b="1" baseline="-25000" dirty="0"/>
              <a:t>2, </a:t>
            </a:r>
            <a:r>
              <a:rPr lang="cs-CZ" sz="2400" b="1" dirty="0"/>
              <a:t>teploty, </a:t>
            </a:r>
            <a:r>
              <a:rPr lang="cs-CZ" sz="2400" b="1" dirty="0" err="1"/>
              <a:t>rh</a:t>
            </a:r>
            <a:endParaRPr lang="cs-CZ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8"/>
            <a:ext cx="4824535" cy="229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36" y="2420888"/>
            <a:ext cx="44759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3" y="4437112"/>
            <a:ext cx="4819460" cy="208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2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E088-D4C8-4A92-8E87-D42212320298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13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Vyhodnocení horního a dolního přívodu – subjektivní pocit</a:t>
            </a:r>
            <a:endParaRPr lang="cs-CZ" sz="20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12846" y="968195"/>
            <a:ext cx="9036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Provedeno zpracovatelem na základě dotazníků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" y="2380233"/>
            <a:ext cx="4528188" cy="19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5"/>
          <p:cNvSpPr txBox="1">
            <a:spLocks noChangeArrowheads="1"/>
          </p:cNvSpPr>
          <p:nvPr/>
        </p:nvSpPr>
        <p:spPr bwMode="auto">
          <a:xfrm>
            <a:off x="27923" y="4378638"/>
            <a:ext cx="1277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Pro DDRV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5"/>
            <a:ext cx="4621359" cy="167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5"/>
          <p:cNvSpPr txBox="1">
            <a:spLocks noChangeArrowheads="1"/>
          </p:cNvSpPr>
          <p:nvPr/>
        </p:nvSpPr>
        <p:spPr bwMode="auto">
          <a:xfrm>
            <a:off x="27923" y="1929420"/>
            <a:ext cx="1277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Pro HDRV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51366"/>
            <a:ext cx="4464496" cy="14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16" y="4765214"/>
            <a:ext cx="4587501" cy="161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5"/>
          <p:cNvSpPr txBox="1">
            <a:spLocks noChangeArrowheads="1"/>
          </p:cNvSpPr>
          <p:nvPr/>
        </p:nvSpPr>
        <p:spPr bwMode="auto">
          <a:xfrm>
            <a:off x="2051720" y="1380337"/>
            <a:ext cx="2223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/>
              <a:t>Podle celkového vnímání</a:t>
            </a:r>
          </a:p>
        </p:txBody>
      </p:sp>
      <p:sp>
        <p:nvSpPr>
          <p:cNvPr id="19" name="TextovéPole 5"/>
          <p:cNvSpPr txBox="1">
            <a:spLocks noChangeArrowheads="1"/>
          </p:cNvSpPr>
          <p:nvPr/>
        </p:nvSpPr>
        <p:spPr bwMode="auto">
          <a:xfrm>
            <a:off x="5627102" y="1483144"/>
            <a:ext cx="2223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/>
              <a:t>Podle pocitového vnímání teploty</a:t>
            </a:r>
          </a:p>
        </p:txBody>
      </p:sp>
    </p:spTree>
    <p:extLst>
      <p:ext uri="{BB962C8B-B14F-4D97-AF65-F5344CB8AC3E}">
        <p14:creationId xmlns:p14="http://schemas.microsoft.com/office/powerpoint/2010/main" val="418726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532C-FB97-4120-9C7E-1339F8D874AF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14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Vyhodnocení horního a dolního přívodu – subjektivní pocit</a:t>
            </a:r>
            <a:endParaRPr lang="cs-CZ" sz="20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12846" y="968195"/>
            <a:ext cx="903649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při výrazném nočním útlumu</a:t>
            </a:r>
            <a:r>
              <a:rPr lang="cs-CZ" sz="2000" b="1" dirty="0"/>
              <a:t>(majitelé byly zvyklí z předchozího panelového bytu) </a:t>
            </a:r>
            <a:r>
              <a:rPr lang="cs-CZ" sz="2000" dirty="0"/>
              <a:t>dochází k vrstvení chladného vzduchu u podlahy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při následném zátopu pak dochází k pomalejšímu prohřívání a tím větších rozdílu teplot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V případě horního přívodu doporučujme noční útlum nastavit na vyšší teplotu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32694"/>
            <a:ext cx="5904656" cy="39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0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532C-FB97-4120-9C7E-1339F8D874AF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15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Vyhodnocení horního a dolního přívodu – subjektivní pocit</a:t>
            </a:r>
            <a:endParaRPr lang="cs-CZ" sz="20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12846" y="968195"/>
            <a:ext cx="90364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Uživatel preferuje horní přívod:</a:t>
            </a:r>
            <a:br>
              <a:rPr lang="cs-CZ" sz="2000" b="1" dirty="0"/>
            </a:br>
            <a:r>
              <a:rPr lang="cs-CZ" sz="2000" b="1" dirty="0"/>
              <a:t> – má pocit vyšší pocitové teploty</a:t>
            </a:r>
            <a:br>
              <a:rPr lang="cs-CZ" sz="2000" b="1" dirty="0"/>
            </a:br>
            <a:r>
              <a:rPr lang="cs-CZ" sz="2000" b="1" dirty="0"/>
              <a:t>- topení běží v delším časovém úseku, poté delší dobu je v klidu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Občas pocity chladu u podlahy – dlouhodobě nevadí  </a:t>
            </a:r>
          </a:p>
        </p:txBody>
      </p:sp>
      <p:pic>
        <p:nvPicPr>
          <p:cNvPr id="6146" name="Picture 2" descr="R:\08_PRACOVNI\05_BAZANT\2013\Pracovní\Obrázky_přívody\Horní_anemostat_homogení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95661"/>
            <a:ext cx="63976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C13-7FA1-4C4C-AAD6-90D313A8FC1D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16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Vyhodnocení horního a dolního přívodu – subjektivní pocit</a:t>
            </a:r>
            <a:endParaRPr lang="cs-CZ" sz="20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12846" y="968195"/>
            <a:ext cx="90364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Uživateli vadí u spodního přívodu tyto drobnosti:</a:t>
            </a:r>
            <a:br>
              <a:rPr lang="cs-CZ" sz="2000" b="1" dirty="0"/>
            </a:br>
            <a:r>
              <a:rPr lang="cs-CZ" sz="2000" b="1" dirty="0"/>
              <a:t> – má nutkání zvýšit teplotu v prostoru</a:t>
            </a:r>
            <a:br>
              <a:rPr lang="cs-CZ" sz="2000" b="1" dirty="0"/>
            </a:br>
            <a:r>
              <a:rPr lang="cs-CZ" sz="2000" b="1" dirty="0"/>
              <a:t>- topení často spíná na kratší intervaly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205"/>
            <a:ext cx="6336703" cy="42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C4F1-56CF-4D43-B7A6-D4C2E76516F9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17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Horní a dolní přívod – dle měření rozdílů teplot</a:t>
            </a:r>
            <a:endParaRPr lang="cs-CZ" sz="20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12846" y="968195"/>
            <a:ext cx="9036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Záznam měření teplot po výšce místnosti</a:t>
            </a:r>
          </a:p>
        </p:txBody>
      </p:sp>
      <p:sp>
        <p:nvSpPr>
          <p:cNvPr id="11" name="TextovéPole 5"/>
          <p:cNvSpPr txBox="1">
            <a:spLocks noChangeArrowheads="1"/>
          </p:cNvSpPr>
          <p:nvPr/>
        </p:nvSpPr>
        <p:spPr bwMode="auto">
          <a:xfrm>
            <a:off x="58786" y="3877017"/>
            <a:ext cx="1277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Pro DDRV</a:t>
            </a:r>
          </a:p>
        </p:txBody>
      </p:sp>
      <p:sp>
        <p:nvSpPr>
          <p:cNvPr id="13" name="TextovéPole 5"/>
          <p:cNvSpPr txBox="1">
            <a:spLocks noChangeArrowheads="1"/>
          </p:cNvSpPr>
          <p:nvPr/>
        </p:nvSpPr>
        <p:spPr bwMode="auto">
          <a:xfrm>
            <a:off x="156320" y="1700808"/>
            <a:ext cx="1277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Pro HDRV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934544"/>
            <a:ext cx="64690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8304"/>
            <a:ext cx="6480720" cy="267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4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FF55-8929-47D0-987B-A7423B7C0798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18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Vyhodnocení horního a dolního přívodu – dle měření rozdílů teplot</a:t>
            </a:r>
            <a:endParaRPr lang="cs-CZ" sz="20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12846" y="968195"/>
            <a:ext cx="9036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Průměrná hodnota rozdílu teplot dle výšky nad podlahou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51784"/>
              </p:ext>
            </p:extLst>
          </p:nvPr>
        </p:nvGraphicFramePr>
        <p:xfrm>
          <a:off x="755576" y="1772816"/>
          <a:ext cx="7416825" cy="2742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16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průměrný rozdíl teplot (K)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typ rozvodu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požadavek na maximální rozdíl teplot (max.</a:t>
                      </a:r>
                      <a:r>
                        <a:rPr lang="el-GR" sz="1200" u="none" strike="noStrike">
                          <a:effectLst/>
                        </a:rPr>
                        <a:t>Δ</a:t>
                      </a:r>
                      <a:r>
                        <a:rPr lang="el-GR" sz="1400" u="none" strike="noStrike">
                          <a:effectLst/>
                        </a:rPr>
                        <a:t>θ</a:t>
                      </a:r>
                      <a:r>
                        <a:rPr lang="cs-CZ" sz="1400" u="none" strike="noStrike">
                          <a:effectLst/>
                        </a:rPr>
                        <a:t>ai K)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DDRV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HDRV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výška nad podlahou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0,1 - 1,1 m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1,23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0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0,1 - 1,7 m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2,36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2,48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4" y="1628800"/>
            <a:ext cx="8593840" cy="30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29306" y="5013176"/>
            <a:ext cx="89351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Závěr dle technického pohledu: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u="sng" dirty="0"/>
              <a:t>Teplovzdušné vytápění a větrání pro DDRV a také pro HDRV zabezpečí dostatečnou kvalitu z hlediska rozvrstvení teploty vnitřního vzduchu v prostoru</a:t>
            </a:r>
          </a:p>
        </p:txBody>
      </p:sp>
    </p:spTree>
    <p:extLst>
      <p:ext uri="{BB962C8B-B14F-4D97-AF65-F5344CB8AC3E}">
        <p14:creationId xmlns:p14="http://schemas.microsoft.com/office/powerpoint/2010/main" val="19178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BB7A-D274-40A7-A3B8-27B0A6D2B8FC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19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Vyhodnocení horního a dolního přívodu – dle měření teplot a  CO</a:t>
            </a:r>
            <a:r>
              <a:rPr lang="cs-CZ" sz="2400" b="1" baseline="-25000" dirty="0"/>
              <a:t>2</a:t>
            </a:r>
            <a:endParaRPr lang="cs-CZ" sz="20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12846" y="1803300"/>
            <a:ext cx="903649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Nezáleží na přívodu vzduchu – díky malému množství a malé rychlosti proudění není znatelný proud vzduchu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Nejsou rozdíly mezi odvodem vzduchu C1 (horní/dolní)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CO</a:t>
            </a:r>
            <a:r>
              <a:rPr lang="cs-CZ" sz="2400" b="1" baseline="-25000" dirty="0"/>
              <a:t>2</a:t>
            </a:r>
            <a:r>
              <a:rPr lang="cs-CZ" sz="2400" b="1" dirty="0"/>
              <a:t> se díky malým rychlostem přívodů a odtahů se v zásadě šíří všemi směry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Největší promíchání vzduchu způsobí obyvatel chůzí po místnosti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Rozvrstvení teploty je pro oba systémy srovnatelné</a:t>
            </a:r>
          </a:p>
        </p:txBody>
      </p:sp>
    </p:spTree>
    <p:extLst>
      <p:ext uri="{BB962C8B-B14F-4D97-AF65-F5344CB8AC3E}">
        <p14:creationId xmlns:p14="http://schemas.microsoft.com/office/powerpoint/2010/main" val="87625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D858-CCA7-43C0-94F0-EB48886187FE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2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Podměty k výzkumu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95263" y="764704"/>
            <a:ext cx="9217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Požadavky na přívod vzduchu u teplovzdušného vytápění od stropu:</a:t>
            </a:r>
            <a:br>
              <a:rPr lang="cs-CZ" sz="2400" b="1" dirty="0"/>
            </a:br>
            <a:r>
              <a:rPr lang="cs-CZ" sz="2400" b="1" dirty="0"/>
              <a:t>– údajné zjednodušení rozvodů a koordinace ze stavbou</a:t>
            </a:r>
            <a:br>
              <a:rPr lang="cs-CZ" sz="2400" b="1" dirty="0"/>
            </a:br>
            <a:r>
              <a:rPr lang="cs-CZ" sz="2400" b="1" dirty="0"/>
              <a:t>- v zahraničí se „přece běžně používá“</a:t>
            </a:r>
            <a:br>
              <a:rPr lang="cs-CZ" sz="2400" b="1" dirty="0"/>
            </a:br>
            <a:r>
              <a:rPr lang="cs-CZ" sz="2400" b="1" dirty="0"/>
              <a:t>- „</a:t>
            </a:r>
            <a:r>
              <a:rPr lang="cs-CZ" sz="3600" b="1" dirty="0"/>
              <a:t>ATREO – ruč nám za to“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07503" y="2924944"/>
            <a:ext cx="8496945" cy="1607983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ATREA má nyní v nabídce 5 základních systémových typů rozvodů, vzájemně kompatibilních vč. potřebných typů distribučních elementů:</a:t>
            </a:r>
            <a:br>
              <a:rPr lang="cs-CZ" sz="2000" b="1" dirty="0"/>
            </a:br>
            <a:r>
              <a:rPr lang="cs-CZ" sz="2000" b="1" dirty="0"/>
              <a:t>- podlahový kanálový</a:t>
            </a:r>
            <a:br>
              <a:rPr lang="cs-CZ" sz="2000" b="1" dirty="0"/>
            </a:br>
            <a:r>
              <a:rPr lang="cs-CZ" sz="2000" b="1" dirty="0"/>
              <a:t>- podstropní kanálový</a:t>
            </a:r>
            <a:br>
              <a:rPr lang="cs-CZ" sz="2000" b="1" dirty="0"/>
            </a:br>
            <a:r>
              <a:rPr lang="cs-CZ" sz="2000" b="1" dirty="0"/>
              <a:t>- pevný kruhový – těsný</a:t>
            </a:r>
            <a:br>
              <a:rPr lang="cs-CZ" sz="2000" b="1" dirty="0"/>
            </a:br>
            <a:r>
              <a:rPr lang="cs-CZ" sz="2000" b="1" dirty="0"/>
              <a:t>- pružný kruhový (</a:t>
            </a:r>
            <a:r>
              <a:rPr lang="cs-CZ" sz="2000" b="1" dirty="0" err="1"/>
              <a:t>flexo</a:t>
            </a:r>
            <a:r>
              <a:rPr lang="cs-CZ" sz="2000" b="1" dirty="0"/>
              <a:t> hadice)</a:t>
            </a:r>
            <a:br>
              <a:rPr lang="cs-CZ" sz="2000" b="1" dirty="0"/>
            </a:br>
            <a:r>
              <a:rPr lang="cs-CZ" sz="2000" b="1" dirty="0"/>
              <a:t>- pružná plastový rozvod ATREA GP </a:t>
            </a:r>
          </a:p>
        </p:txBody>
      </p:sp>
      <p:sp>
        <p:nvSpPr>
          <p:cNvPr id="11" name="TextovéPole 5"/>
          <p:cNvSpPr txBox="1">
            <a:spLocks noChangeArrowheads="1"/>
          </p:cNvSpPr>
          <p:nvPr/>
        </p:nvSpPr>
        <p:spPr bwMode="auto">
          <a:xfrm>
            <a:off x="323528" y="5445224"/>
            <a:ext cx="921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Jak na to??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Jsou zkušenosti??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0081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94D2-A6C4-4A42-BE68-63CFBB6E60F3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20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620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Vyhodnocení ATREA:</a:t>
            </a:r>
            <a:endParaRPr lang="cs-CZ" sz="2800" b="1" baseline="-25000" dirty="0"/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240195" y="2060848"/>
            <a:ext cx="865228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b="1" dirty="0"/>
              <a:t>Pokud bude mít objekt konstrukce v energeticky pasivním standardu, není problém v přívodu – horní , spodní – i pro teplovzdušné vytápění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b="1" dirty="0"/>
              <a:t>Další volba VZT jednotky je stejná jako doposud – dle tepelné ztráty objektu…..</a:t>
            </a:r>
          </a:p>
        </p:txBody>
      </p:sp>
    </p:spTree>
    <p:extLst>
      <p:ext uri="{BB962C8B-B14F-4D97-AF65-F5344CB8AC3E}">
        <p14:creationId xmlns:p14="http://schemas.microsoft.com/office/powerpoint/2010/main" val="141184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2554-97C0-4EF4-BB74-37B26B90DC31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21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Další objekty s horním přívodem - Plzeňsko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620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Přízemní  energeticky pasivní dům</a:t>
            </a:r>
            <a:endParaRPr lang="cs-CZ" sz="2800" b="1" baseline="-25000" dirty="0"/>
          </a:p>
        </p:txBody>
      </p:sp>
      <p:pic>
        <p:nvPicPr>
          <p:cNvPr id="55299" name="Picture 3" descr="C:\_ATREA_pracovni\prezentace\13.03.19_Dubnany_projektanti\podklady\2013_navsteva_mj\DSCN2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75" y="1143908"/>
            <a:ext cx="2815529" cy="37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C:\_ATREA_pracovni\prezentace\13.03.19_Dubnany_projektanti\podklady\2013_navsteva_mj\DSCN2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1153532"/>
            <a:ext cx="3186100" cy="23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5"/>
          <p:cNvSpPr txBox="1">
            <a:spLocks noChangeArrowheads="1"/>
          </p:cNvSpPr>
          <p:nvPr/>
        </p:nvSpPr>
        <p:spPr bwMode="auto">
          <a:xfrm>
            <a:off x="-4906" y="3491716"/>
            <a:ext cx="3352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Obývací pokoj – přívod z podlahy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(velké prostory, dlouhé rozvody)</a:t>
            </a:r>
          </a:p>
        </p:txBody>
      </p:sp>
      <p:pic>
        <p:nvPicPr>
          <p:cNvPr id="13" name="Picture 2" descr="C:\_ATREA_pracovni\prezentace\13.03.19_Dubnany_projektanti\podklady\2013_navsteva_mj\DSCN2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15" y="1153532"/>
            <a:ext cx="2808312" cy="37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3380386" y="4898701"/>
            <a:ext cx="5419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Ložnice, dětské pokoje, pracovna – přívod dýzou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(malé místnosti, krátké vzdálenosti)</a:t>
            </a:r>
          </a:p>
        </p:txBody>
      </p:sp>
      <p:sp>
        <p:nvSpPr>
          <p:cNvPr id="15" name="TextovéPole 5"/>
          <p:cNvSpPr txBox="1">
            <a:spLocks noChangeArrowheads="1"/>
          </p:cNvSpPr>
          <p:nvPr/>
        </p:nvSpPr>
        <p:spPr bwMode="auto">
          <a:xfrm>
            <a:off x="111088" y="5537138"/>
            <a:ext cx="54198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Podmínky: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kvalitní okna – trojskla s </a:t>
            </a:r>
            <a:r>
              <a:rPr lang="cs-CZ" b="1" dirty="0" err="1"/>
              <a:t>max</a:t>
            </a:r>
            <a:r>
              <a:rPr lang="cs-CZ" b="1" dirty="0"/>
              <a:t> </a:t>
            </a:r>
            <a:r>
              <a:rPr lang="cs-CZ" b="1" dirty="0" err="1"/>
              <a:t>Ug</a:t>
            </a:r>
            <a:r>
              <a:rPr lang="cs-CZ" b="1" dirty="0"/>
              <a:t> </a:t>
            </a:r>
            <a:r>
              <a:rPr lang="en-US" b="1" dirty="0"/>
              <a:t>&lt;</a:t>
            </a:r>
            <a:r>
              <a:rPr lang="cs-CZ" b="1" dirty="0"/>
              <a:t> 0,7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Respektovat a zvážit přívod a distribuci vzduchu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b="1" baseline="-25000" dirty="0"/>
          </a:p>
        </p:txBody>
      </p:sp>
    </p:spTree>
    <p:extLst>
      <p:ext uri="{BB962C8B-B14F-4D97-AF65-F5344CB8AC3E}">
        <p14:creationId xmlns:p14="http://schemas.microsoft.com/office/powerpoint/2010/main" val="414783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53A2-DE65-4CB4-AF7F-E8842DD3C00F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22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Další objekty s horním přívodem - Jablonecko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620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Přízemní  energeticky pasivní dům</a:t>
            </a:r>
            <a:endParaRPr lang="cs-CZ" sz="2800" b="1" baseline="-25000" dirty="0"/>
          </a:p>
        </p:txBody>
      </p: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3851920" y="4581128"/>
            <a:ext cx="5419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Všechny obytné místnosti přívod od stropu;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Volba distribučního elementu s ohledem na okna </a:t>
            </a:r>
            <a:endParaRPr lang="cs-CZ" b="1" baseline="-25000" dirty="0"/>
          </a:p>
        </p:txBody>
      </p:sp>
      <p:sp>
        <p:nvSpPr>
          <p:cNvPr id="15" name="TextovéPole 5"/>
          <p:cNvSpPr txBox="1">
            <a:spLocks noChangeArrowheads="1"/>
          </p:cNvSpPr>
          <p:nvPr/>
        </p:nvSpPr>
        <p:spPr bwMode="auto">
          <a:xfrm>
            <a:off x="323528" y="6165304"/>
            <a:ext cx="8820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Podmínka – kvalitní okna – trojskla s </a:t>
            </a:r>
            <a:r>
              <a:rPr lang="cs-CZ" b="1" dirty="0" err="1"/>
              <a:t>max</a:t>
            </a:r>
            <a:r>
              <a:rPr lang="cs-CZ" b="1" dirty="0"/>
              <a:t> </a:t>
            </a:r>
            <a:r>
              <a:rPr lang="cs-CZ" b="1" dirty="0" err="1"/>
              <a:t>Ug</a:t>
            </a:r>
            <a:r>
              <a:rPr lang="cs-CZ" b="1" dirty="0"/>
              <a:t> </a:t>
            </a:r>
            <a:r>
              <a:rPr lang="en-US" b="1" dirty="0"/>
              <a:t>&lt;</a:t>
            </a:r>
            <a:r>
              <a:rPr lang="cs-CZ" b="1" dirty="0"/>
              <a:t> 0,7 – zde 0,5…….. </a:t>
            </a:r>
            <a:endParaRPr lang="cs-CZ" b="1" baseline="-25000" dirty="0"/>
          </a:p>
        </p:txBody>
      </p:sp>
      <p:pic>
        <p:nvPicPr>
          <p:cNvPr id="56322" name="Picture 2" descr="C:\_ATREA_pracovni\fotogalerie (foto realizaci)\2013_foto_realizace\Hajek_Jablonec\P1070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3217" y="1900107"/>
            <a:ext cx="4632260" cy="34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C:\_ATREA_pracovni\fotogalerie (foto realizaci)\2013_foto_realizace\Hajek_Jablonec\P1070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20975"/>
            <a:ext cx="3524069" cy="26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6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AA7A3-6F38-45EA-921E-32A8A480C7F7}" type="datetime1">
              <a:rPr lang="cs-CZ" sz="900" i="0" smtClean="0">
                <a:solidFill>
                  <a:schemeClr val="bg2"/>
                </a:solidFill>
              </a:rPr>
              <a:t>23.03.2017</a:t>
            </a:fld>
            <a:endParaRPr lang="cs-CZ" sz="900" i="0">
              <a:solidFill>
                <a:schemeClr val="bg2"/>
              </a:solidFill>
            </a:endParaRPr>
          </a:p>
        </p:txBody>
      </p:sp>
      <p:sp>
        <p:nvSpPr>
          <p:cNvPr id="116739" name="Zástupný symbol pro číslo snímku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875261F3-FA8A-4F7E-85CE-034F1F85F790}" type="slidenum">
              <a:rPr lang="cs-CZ" sz="900" i="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cs-CZ" sz="900" i="0">
              <a:solidFill>
                <a:schemeClr val="bg2"/>
              </a:solidFill>
            </a:endParaRPr>
          </a:p>
        </p:txBody>
      </p:sp>
      <p:sp>
        <p:nvSpPr>
          <p:cNvPr id="145413" name="Text Box 2"/>
          <p:cNvSpPr txBox="1">
            <a:spLocks noChangeArrowheads="1"/>
          </p:cNvSpPr>
          <p:nvPr/>
        </p:nvSpPr>
        <p:spPr bwMode="auto">
          <a:xfrm>
            <a:off x="1622425" y="4584700"/>
            <a:ext cx="5899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002060"/>
                </a:solidFill>
              </a:rPr>
              <a:t>pro více informací</a:t>
            </a:r>
          </a:p>
        </p:txBody>
      </p:sp>
      <p:sp>
        <p:nvSpPr>
          <p:cNvPr id="145414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622425" y="4953000"/>
            <a:ext cx="5899150" cy="10033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300">
                <a:solidFill>
                  <a:srgbClr val="002060"/>
                </a:solidFill>
              </a:rPr>
              <a:t>www.atrea.cz</a:t>
            </a:r>
            <a:br>
              <a:rPr lang="cs-CZ" sz="3300">
                <a:solidFill>
                  <a:srgbClr val="002060"/>
                </a:solidFill>
              </a:rPr>
            </a:br>
            <a:r>
              <a:rPr lang="cs-CZ" sz="1800">
                <a:solidFill>
                  <a:srgbClr val="002060"/>
                </a:solidFill>
              </a:rPr>
              <a:t>rd@atrea.cz</a:t>
            </a:r>
            <a:br>
              <a:rPr lang="cs-CZ" sz="1800"/>
            </a:br>
            <a:br>
              <a:rPr lang="cs-CZ" sz="1800">
                <a:solidFill>
                  <a:srgbClr val="002060"/>
                </a:solidFill>
              </a:rPr>
            </a:br>
            <a:endParaRPr lang="cs-CZ" sz="1800">
              <a:solidFill>
                <a:srgbClr val="002060"/>
              </a:solidFill>
            </a:endParaRPr>
          </a:p>
        </p:txBody>
      </p:sp>
      <p:pic>
        <p:nvPicPr>
          <p:cNvPr id="9" name="Picture 11" descr="P10005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9" t="20844" b="14590"/>
          <a:stretch>
            <a:fillRect/>
          </a:stretch>
        </p:blipFill>
        <p:spPr bwMode="auto">
          <a:xfrm>
            <a:off x="671773" y="3305175"/>
            <a:ext cx="2187345" cy="120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014482"/>
            <a:ext cx="2013096" cy="138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58" y="2961244"/>
            <a:ext cx="1949885" cy="129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68" y="813408"/>
            <a:ext cx="1704393" cy="1704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6" descr="P72100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59" y="3209925"/>
            <a:ext cx="1708558" cy="127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68" y="4971372"/>
            <a:ext cx="1738612" cy="148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S:\50_divize_EPD\DIVIZE_EPD\2010_08_22_FOTO_Koberovy\P101086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893977"/>
            <a:ext cx="2298700" cy="152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855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DC9E-B259-4D71-A13F-A581F3408C6C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3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Podměty k výzkumu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95263" y="764704"/>
            <a:ext cx="921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Realizace domů arch. Brotánka – silný nátlak na projektanty</a:t>
            </a:r>
            <a:br>
              <a:rPr lang="cs-CZ" sz="2400" b="1" dirty="0"/>
            </a:br>
            <a:r>
              <a:rPr lang="cs-CZ" sz="2400" b="1" dirty="0"/>
              <a:t>(Karin podlehla, Iva ne…..)</a:t>
            </a:r>
            <a:endParaRPr lang="cs-CZ" sz="3600" b="1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1595701"/>
            <a:ext cx="9036496" cy="360040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Zlatníky u Prahy – horní přívod – prý bez problému</a:t>
            </a:r>
          </a:p>
        </p:txBody>
      </p:sp>
      <p:pic>
        <p:nvPicPr>
          <p:cNvPr id="20483" name="Picture 3" descr="C:\_ATREA_pracovni\fotogalerie (foto realizaci)\2009_foto_realizace\09.01.28_Zlatniky_horni_privod\P1030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7" y="2420888"/>
            <a:ext cx="39036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_ATREA_pracovni\fotogalerie (foto realizaci)\2009_foto_realizace\09.01.28_Zlatniky_horni_privod\P1030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45" y="2377948"/>
            <a:ext cx="3968342" cy="26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/>
          </p:cNvSpPr>
          <p:nvPr/>
        </p:nvSpPr>
        <p:spPr>
          <a:xfrm>
            <a:off x="352127" y="5517232"/>
            <a:ext cx="9036496" cy="360040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Při návštěvě zjištěno následující:</a:t>
            </a:r>
          </a:p>
        </p:txBody>
      </p:sp>
    </p:spTree>
    <p:extLst>
      <p:ext uri="{BB962C8B-B14F-4D97-AF65-F5344CB8AC3E}">
        <p14:creationId xmlns:p14="http://schemas.microsoft.com/office/powerpoint/2010/main" val="253407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2ADB-B6EF-428C-B1A3-851B5C5F2BFA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4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Podměty k výzkumu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95262" y="548681"/>
            <a:ext cx="921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Realizace domů arch. Brotánka</a:t>
            </a:r>
            <a:endParaRPr lang="cs-CZ" sz="3600" b="1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1000875"/>
            <a:ext cx="9036496" cy="360040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Vysoká teplota u stropu v úzkém pásu, u podlahy studené proudění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Teplota nastavená na ovladači (termostatu) 22,5°C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Ještě jedno výrazné ovlivnění teploty - ….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7560840" cy="40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3750-20F5-4489-AB7B-103DEBD731BB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5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Podměty k projektu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95263" y="764704"/>
            <a:ext cx="921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Realizace domů arch. Brotánka</a:t>
            </a:r>
            <a:endParaRPr lang="cs-CZ" sz="3600" b="1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0" y="1228787"/>
            <a:ext cx="9036496" cy="360040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Vnitřní teplota výrazně ovlivněná provozem automatických </a:t>
            </a:r>
            <a:r>
              <a:rPr lang="cs-CZ" sz="2000" b="1" dirty="0" err="1"/>
              <a:t>peletkových</a:t>
            </a:r>
            <a:r>
              <a:rPr lang="cs-CZ" sz="2000" b="1" dirty="0"/>
              <a:t> kamen</a:t>
            </a:r>
          </a:p>
        </p:txBody>
      </p:sp>
      <p:pic>
        <p:nvPicPr>
          <p:cNvPr id="20485" name="Picture 5" descr="C:\_ATREA_pracovni\fotogalerie (foto realizaci)\2009_foto_realizace\09.01.28_Zlatniky_horni_privod\P1030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40" y="1588827"/>
            <a:ext cx="2847795" cy="42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5"/>
          <p:cNvSpPr txBox="1">
            <a:spLocks noChangeArrowheads="1"/>
          </p:cNvSpPr>
          <p:nvPr/>
        </p:nvSpPr>
        <p:spPr bwMode="auto">
          <a:xfrm>
            <a:off x="247662" y="6021288"/>
            <a:ext cx="921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Jaké dát doporučení ?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954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8DA7-EA9B-48F6-8D46-616982E8D486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6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107503" y="764704"/>
            <a:ext cx="90364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Rodinný dům v Košicích dle projektu: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stavební část a energetické výpočty - TUKE Košice (M. Lopušniak)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Projekt VZT a UT vč. regulace – ATREA (L. Roubíček + MJ)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07503" y="4293096"/>
            <a:ext cx="5472609" cy="1607983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Začátek příprav (konzultace a projekty) 2008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Realizace objektu – 2009 + 2010; kolaudace 06/2010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Začátek měření – postupně od 09/2010, převaha od 02/2011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Měření je postupně rozšiřováno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5033"/>
            <a:ext cx="7513196" cy="21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3875727" cy="16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2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E50-9AC2-494D-8899-AD43397A0B16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7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107502" y="764704"/>
            <a:ext cx="90364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Stavební část: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Přízemní objekt jednoduchého tvaru na velmi úzkém pozemku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Trvale obývají dvě osoby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Splňuje parametry pro energeticky pasivní domy</a:t>
            </a:r>
          </a:p>
        </p:txBody>
      </p:sp>
      <p:pic>
        <p:nvPicPr>
          <p:cNvPr id="3075" name="Picture 3" descr="C:\_ATREA_pracovni\prezentace\13.01.23_ATREA_seznameni\podklady\M2926_08_Forgac\N_08_031-Forgac_arch. Lopusniak\08.02.13_podklady_stav_casti\04_1_np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t="14134" r="21702" b="6402"/>
          <a:stretch/>
        </p:blipFill>
        <p:spPr bwMode="auto">
          <a:xfrm>
            <a:off x="360039" y="2338731"/>
            <a:ext cx="8100393" cy="41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1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0F83-631C-4416-9959-E4B199F37B20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8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036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Rozvody vzduchu, technická místnost, technické zařízení </a:t>
            </a:r>
            <a:endParaRPr lang="cs-CZ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6315"/>
            <a:ext cx="5130155" cy="32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48" y="4365104"/>
            <a:ext cx="54292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8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21F3-4F0F-4A0C-A342-F10530737CD7}" type="datetime1">
              <a:rPr lang="cs-CZ" smtClean="0"/>
              <a:t>23.03.2017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Seminář pro projektanty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5E83-9229-4375-B70E-E3C233C7F5DC}" type="slidenum">
              <a:rPr lang="cs-CZ" smtClean="0"/>
              <a:t>9</a:t>
            </a:fld>
            <a:endParaRPr lang="cs-CZ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0" y="1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Projekt FIAMO Košice</a:t>
            </a:r>
          </a:p>
        </p:txBody>
      </p:sp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0" y="548680"/>
            <a:ext cx="9036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/>
              <a:t>Rozvody vzduchu – provedení: </a:t>
            </a:r>
            <a:endParaRPr lang="cs-CZ" sz="2000" b="1" dirty="0"/>
          </a:p>
        </p:txBody>
      </p:sp>
      <p:pic>
        <p:nvPicPr>
          <p:cNvPr id="5122" name="Picture 2" descr="C:\_ATREA_pracovni\prezentace\13.01.23_ATREA_seznameni\podklady\Forgac_DDRV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16371" r="46270" b="26457"/>
          <a:stretch/>
        </p:blipFill>
        <p:spPr bwMode="auto">
          <a:xfrm>
            <a:off x="251520" y="957905"/>
            <a:ext cx="4680520" cy="26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_ATREA_pracovni\prezentace\13.01.23_ATREA_seznameni\podklady\Forgac_HDRV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12642" r="29653" b="20254"/>
          <a:stretch/>
        </p:blipFill>
        <p:spPr bwMode="auto">
          <a:xfrm>
            <a:off x="144016" y="3787864"/>
            <a:ext cx="4716016" cy="27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_ATREA_pracovni\prezentace\13.01.23_ATREA_seznameni\podklady\Forgac_C1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3" t="41344" r="21793" b="33849"/>
          <a:stretch/>
        </p:blipFill>
        <p:spPr bwMode="auto">
          <a:xfrm>
            <a:off x="4716016" y="2688483"/>
            <a:ext cx="1411950" cy="21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4" y="4653136"/>
            <a:ext cx="2987824" cy="168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51" y="957905"/>
            <a:ext cx="2976924" cy="16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18163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_ATREA_201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Šablona_ATREA_2013</Template>
  <TotalTime>1979</TotalTime>
  <Words>877</Words>
  <Application>Microsoft Office PowerPoint</Application>
  <PresentationFormat>Předvádění na obrazovce (4:3)</PresentationFormat>
  <Paragraphs>188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 2</vt:lpstr>
      <vt:lpstr>Šablona_ATREA_2013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www.atrea.cz rd@atrea.cz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Bažant</dc:creator>
  <cp:lastModifiedBy>Martin Bažant</cp:lastModifiedBy>
  <cp:revision>123</cp:revision>
  <dcterms:created xsi:type="dcterms:W3CDTF">2013-01-24T12:52:36Z</dcterms:created>
  <dcterms:modified xsi:type="dcterms:W3CDTF">2017-03-23T06:28:56Z</dcterms:modified>
</cp:coreProperties>
</file>